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9" r:id="rId9"/>
    <p:sldId id="263" r:id="rId10"/>
    <p:sldId id="264" r:id="rId11"/>
    <p:sldId id="265" r:id="rId12"/>
    <p:sldId id="266" r:id="rId13"/>
    <p:sldId id="267" r:id="rId14"/>
  </p:sldIdLst>
  <p:sldSz cx="18288000" cy="10287000"/>
  <p:notesSz cx="6858000" cy="9144000"/>
  <p:embeddedFontLst>
    <p:embeddedFont>
      <p:font typeface="Arial Bold" panose="020B0604020202020204" charset="-94"/>
      <p:regular r:id="rId15"/>
      <p:bold r:id="rId16"/>
    </p:embeddedFont>
    <p:embeddedFont>
      <p:font typeface="HK Modular" panose="020B0604020202020204" charset="-94"/>
      <p:regular r:id="rId17"/>
      <p:bold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94648" autoAdjust="0"/>
  </p:normalViewPr>
  <p:slideViewPr>
    <p:cSldViewPr>
      <p:cViewPr varScale="1">
        <p:scale>
          <a:sx n="51" d="100"/>
          <a:sy n="51" d="100"/>
        </p:scale>
        <p:origin x="898"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jpe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image" Target="../media/image2.jpeg"/></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datasets/amss10/javac-code-statements" TargetMode="External"/><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hyperlink" Target="https://www.kaggle.com/datasets/eemanmajumder/the-leetcode-solution-dataset?select=database.csv"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2860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1738408" y="4185121"/>
            <a:ext cx="15520892" cy="882533"/>
          </a:xfrm>
          <a:prstGeom prst="rect">
            <a:avLst/>
          </a:prstGeom>
        </p:spPr>
        <p:txBody>
          <a:bodyPr lIns="0" tIns="0" rIns="0" bIns="0" rtlCol="0" anchor="t">
            <a:spAutoFit/>
          </a:bodyPr>
          <a:lstStyle/>
          <a:p>
            <a:pPr algn="l">
              <a:lnSpc>
                <a:spcPts val="6656"/>
              </a:lnSpc>
            </a:pPr>
            <a:r>
              <a:rPr lang="en-US" sz="6400" dirty="0" err="1">
                <a:solidFill>
                  <a:srgbClr val="004AAD"/>
                </a:solidFill>
                <a:latin typeface="HK Modular"/>
                <a:ea typeface="HK Modular"/>
                <a:cs typeface="HK Modular"/>
                <a:sym typeface="HK Modular"/>
              </a:rPr>
              <a:t>Türkçe</a:t>
            </a:r>
            <a:r>
              <a:rPr lang="en-US" sz="6400" dirty="0">
                <a:solidFill>
                  <a:srgbClr val="004AAD"/>
                </a:solidFill>
                <a:latin typeface="HK Modular"/>
                <a:ea typeface="HK Modular"/>
                <a:cs typeface="HK Modular"/>
                <a:sym typeface="HK Modular"/>
              </a:rPr>
              <a:t> </a:t>
            </a:r>
            <a:r>
              <a:rPr lang="en-US" sz="6400" dirty="0" err="1">
                <a:solidFill>
                  <a:srgbClr val="004AAD"/>
                </a:solidFill>
                <a:latin typeface="HK Modular"/>
                <a:ea typeface="HK Modular"/>
                <a:cs typeface="HK Modular"/>
                <a:sym typeface="HK Modular"/>
              </a:rPr>
              <a:t>Doğal</a:t>
            </a:r>
            <a:r>
              <a:rPr lang="en-US" sz="6400" dirty="0">
                <a:solidFill>
                  <a:srgbClr val="004AAD"/>
                </a:solidFill>
                <a:latin typeface="HK Modular"/>
                <a:ea typeface="HK Modular"/>
                <a:cs typeface="HK Modular"/>
                <a:sym typeface="HK Modular"/>
              </a:rPr>
              <a:t> </a:t>
            </a:r>
            <a:r>
              <a:rPr lang="en-US" sz="6400" dirty="0" err="1">
                <a:solidFill>
                  <a:srgbClr val="004AAD"/>
                </a:solidFill>
                <a:latin typeface="HK Modular"/>
                <a:ea typeface="HK Modular"/>
                <a:cs typeface="HK Modular"/>
                <a:sym typeface="HK Modular"/>
              </a:rPr>
              <a:t>Dİl</a:t>
            </a:r>
            <a:r>
              <a:rPr lang="en-US" sz="6400" dirty="0">
                <a:solidFill>
                  <a:srgbClr val="004AAD"/>
                </a:solidFill>
                <a:latin typeface="HK Modular"/>
                <a:ea typeface="HK Modular"/>
                <a:cs typeface="HK Modular"/>
                <a:sym typeface="HK Modular"/>
              </a:rPr>
              <a:t> </a:t>
            </a:r>
            <a:r>
              <a:rPr lang="en-US" sz="6400" dirty="0" err="1">
                <a:solidFill>
                  <a:srgbClr val="004AAD"/>
                </a:solidFill>
                <a:latin typeface="HK Modular"/>
                <a:ea typeface="HK Modular"/>
                <a:cs typeface="HK Modular"/>
                <a:sym typeface="HK Modular"/>
              </a:rPr>
              <a:t>İşleme</a:t>
            </a:r>
            <a:endParaRPr lang="en-US" sz="6400" dirty="0">
              <a:solidFill>
                <a:srgbClr val="004AAD"/>
              </a:solidFill>
              <a:latin typeface="HK Modular"/>
              <a:ea typeface="HK Modular"/>
              <a:cs typeface="HK Modular"/>
              <a:sym typeface="HK Modular"/>
            </a:endParaRPr>
          </a:p>
        </p:txBody>
      </p:sp>
      <p:sp>
        <p:nvSpPr>
          <p:cNvPr id="4" name="TextBox 4"/>
          <p:cNvSpPr txBox="1"/>
          <p:nvPr/>
        </p:nvSpPr>
        <p:spPr>
          <a:xfrm>
            <a:off x="6459178" y="5076825"/>
            <a:ext cx="5369644" cy="530860"/>
          </a:xfrm>
          <a:prstGeom prst="rect">
            <a:avLst/>
          </a:prstGeom>
        </p:spPr>
        <p:txBody>
          <a:bodyPr lIns="0" tIns="0" rIns="0" bIns="0" rtlCol="0" anchor="t">
            <a:spAutoFit/>
          </a:bodyPr>
          <a:lstStyle/>
          <a:p>
            <a:pPr algn="ctr">
              <a:lnSpc>
                <a:spcPts val="4339"/>
              </a:lnSpc>
            </a:pPr>
            <a:r>
              <a:rPr lang="en-US" sz="3099">
                <a:solidFill>
                  <a:srgbClr val="004AAD"/>
                </a:solidFill>
                <a:latin typeface="HK Modular"/>
                <a:ea typeface="HK Modular"/>
                <a:cs typeface="HK Modular"/>
                <a:sym typeface="HK Modular"/>
              </a:rPr>
              <a:t>8 - 9 Ağustos 2024</a:t>
            </a:r>
          </a:p>
        </p:txBody>
      </p:sp>
      <p:sp>
        <p:nvSpPr>
          <p:cNvPr id="5" name="TextBox 5"/>
          <p:cNvSpPr txBox="1"/>
          <p:nvPr/>
        </p:nvSpPr>
        <p:spPr>
          <a:xfrm>
            <a:off x="7445927" y="7293165"/>
            <a:ext cx="3395067" cy="493084"/>
          </a:xfrm>
          <a:prstGeom prst="rect">
            <a:avLst/>
          </a:prstGeom>
        </p:spPr>
        <p:txBody>
          <a:bodyPr lIns="0" tIns="0" rIns="0" bIns="0" rtlCol="0" anchor="t">
            <a:spAutoFit/>
          </a:bodyPr>
          <a:lstStyle/>
          <a:p>
            <a:pPr algn="ctr">
              <a:lnSpc>
                <a:spcPts val="4339"/>
              </a:lnSpc>
            </a:pPr>
            <a:r>
              <a:rPr lang="tr-TR" sz="3099" dirty="0">
                <a:solidFill>
                  <a:srgbClr val="004AAD"/>
                </a:solidFill>
                <a:latin typeface="HK Modular"/>
                <a:ea typeface="HK Modular"/>
                <a:cs typeface="HK Modular"/>
                <a:sym typeface="HK Modular"/>
              </a:rPr>
              <a:t>HİLAL</a:t>
            </a:r>
            <a:endParaRPr lang="en-US" sz="3099" dirty="0">
              <a:solidFill>
                <a:srgbClr val="004AAD"/>
              </a:solidFill>
              <a:latin typeface="HK Modular"/>
              <a:ea typeface="HK Modular"/>
              <a:cs typeface="HK Modular"/>
              <a:sym typeface="HK Modular"/>
            </a:endParaRPr>
          </a:p>
        </p:txBody>
      </p:sp>
      <p:sp>
        <p:nvSpPr>
          <p:cNvPr id="6" name="TextBox 6"/>
          <p:cNvSpPr txBox="1"/>
          <p:nvPr/>
        </p:nvSpPr>
        <p:spPr>
          <a:xfrm>
            <a:off x="5715000" y="1276350"/>
            <a:ext cx="5867400" cy="493084"/>
          </a:xfrm>
          <a:prstGeom prst="rect">
            <a:avLst/>
          </a:prstGeom>
        </p:spPr>
        <p:txBody>
          <a:bodyPr wrap="square" lIns="0" tIns="0" rIns="0" bIns="0" rtlCol="0" anchor="t">
            <a:spAutoFit/>
          </a:bodyPr>
          <a:lstStyle/>
          <a:p>
            <a:pPr algn="ctr">
              <a:lnSpc>
                <a:spcPts val="4339"/>
              </a:lnSpc>
            </a:pPr>
            <a:r>
              <a:rPr lang="en-US" sz="3099" dirty="0">
                <a:solidFill>
                  <a:srgbClr val="004AAD"/>
                </a:solidFill>
                <a:latin typeface="HK Modular"/>
                <a:ea typeface="HK Modular"/>
                <a:cs typeface="HK Modular"/>
                <a:sym typeface="HK Modular"/>
              </a:rPr>
              <a:t>&lt;</a:t>
            </a:r>
            <a:r>
              <a:rPr lang="tr-TR" sz="3099" dirty="0">
                <a:solidFill>
                  <a:srgbClr val="004AAD"/>
                </a:solidFill>
                <a:latin typeface="HK Modular"/>
                <a:ea typeface="HK Modular"/>
                <a:cs typeface="HK Modular"/>
                <a:sym typeface="HK Modular"/>
              </a:rPr>
              <a:t>Serbest kategori</a:t>
            </a:r>
            <a:r>
              <a:rPr lang="en-US" sz="3099" dirty="0">
                <a:solidFill>
                  <a:srgbClr val="004AAD"/>
                </a:solidFill>
                <a:latin typeface="HK Modular"/>
                <a:ea typeface="HK Modular"/>
                <a:cs typeface="HK Modular"/>
                <a:sym typeface="HK Modular"/>
              </a:rPr>
              <a:t>&gt;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7581900" y="885825"/>
            <a:ext cx="3124200" cy="689610"/>
          </a:xfrm>
          <a:prstGeom prst="rect">
            <a:avLst/>
          </a:prstGeom>
        </p:spPr>
        <p:txBody>
          <a:bodyPr lIns="0" tIns="0" rIns="0" bIns="0" rtlCol="0" anchor="t">
            <a:spAutoFit/>
          </a:bodyPr>
          <a:lstStyle/>
          <a:p>
            <a:pPr algn="ctr">
              <a:lnSpc>
                <a:spcPts val="5039"/>
              </a:lnSpc>
            </a:pPr>
            <a:r>
              <a:rPr lang="en-US" sz="3599">
                <a:solidFill>
                  <a:srgbClr val="004AAD"/>
                </a:solidFill>
                <a:latin typeface="Arial Bold"/>
                <a:ea typeface="Arial Bold"/>
                <a:cs typeface="Arial Bold"/>
                <a:sym typeface="Arial Bold"/>
              </a:rPr>
              <a:t>&lt;SONUÇLAR&gt;</a:t>
            </a:r>
          </a:p>
        </p:txBody>
      </p:sp>
      <p:sp>
        <p:nvSpPr>
          <p:cNvPr id="4" name="TextBox 4"/>
          <p:cNvSpPr txBox="1"/>
          <p:nvPr/>
        </p:nvSpPr>
        <p:spPr>
          <a:xfrm>
            <a:off x="990600" y="2156670"/>
            <a:ext cx="16840200" cy="5718681"/>
          </a:xfrm>
          <a:prstGeom prst="rect">
            <a:avLst/>
          </a:prstGeom>
        </p:spPr>
        <p:txBody>
          <a:bodyPr wrap="square" lIns="0" tIns="0" rIns="0" bIns="0" rtlCol="0" anchor="t">
            <a:spAutoFit/>
          </a:bodyPr>
          <a:lstStyle/>
          <a:p>
            <a:pPr algn="just">
              <a:lnSpc>
                <a:spcPts val="5039"/>
              </a:lnSpc>
            </a:pPr>
            <a:r>
              <a:rPr lang="tr-TR" sz="3600" dirty="0">
                <a:latin typeface="Times New Roman" panose="02020603050405020304" pitchFamily="18" charset="0"/>
                <a:cs typeface="Times New Roman" panose="02020603050405020304" pitchFamily="18" charset="0"/>
              </a:rPr>
              <a:t>Geliştirilen çeviri araçları, farklı diller arasında etkili bir geçiş sağlamakta başarılı olmuştur. Bu araçlar, yazılım geliştirme süreçlerinde önemli bir kaynak haline gelmiş ve kodun yeniden kullanımını, entegrasyonunu kolaylaştırmıştır. Çevirme sürecindeki performans iyileştirmeleri ve kalite artışları, projede kullanılan yöntemlerin etkinliğini kanıtlamıştır. Çevrilen kodların hedef dilde yüksek performans göstermesi ve işlevselliğinin korunması, projenin başarıyla tamamlandığını gösterir.</a:t>
            </a:r>
          </a:p>
          <a:p>
            <a:pPr algn="just">
              <a:lnSpc>
                <a:spcPts val="5039"/>
              </a:lnSpc>
            </a:pPr>
            <a:r>
              <a:rPr lang="tr-TR" sz="3600" dirty="0">
                <a:latin typeface="Times New Roman" panose="02020603050405020304" pitchFamily="18" charset="0"/>
                <a:cs typeface="Times New Roman" panose="02020603050405020304" pitchFamily="18" charset="0"/>
              </a:rPr>
              <a:t>Çeviri sürecinde kullanılan yöntemler, dil arasındaki sözdizimi ve semantik farklılıkları başarılı bir şekilde ele almıştır. Çevirme işlemi sırasında, kaynak ve hedef diller arasındaki yapısal farklılıklar doğru bir şekilde yönetilmiş ve kodun anlam bütünlüğü korunmuştur.</a:t>
            </a:r>
            <a:endParaRPr lang="en-US" sz="3599" dirty="0">
              <a:solidFill>
                <a:srgbClr val="004AAD"/>
              </a:solidFill>
              <a:latin typeface="Times New Roman" panose="02020603050405020304" pitchFamily="18" charset="0"/>
              <a:ea typeface="Arial"/>
              <a:cs typeface="Times New Roman" panose="02020603050405020304" pitchFamily="18" charset="0"/>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5715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6425766" y="885825"/>
            <a:ext cx="5436468" cy="689610"/>
          </a:xfrm>
          <a:prstGeom prst="rect">
            <a:avLst/>
          </a:prstGeom>
        </p:spPr>
        <p:txBody>
          <a:bodyPr lIns="0" tIns="0" rIns="0" bIns="0" rtlCol="0" anchor="t">
            <a:spAutoFit/>
          </a:bodyPr>
          <a:lstStyle/>
          <a:p>
            <a:pPr algn="ctr">
              <a:lnSpc>
                <a:spcPts val="5039"/>
              </a:lnSpc>
            </a:pPr>
            <a:r>
              <a:rPr lang="en-US" sz="3599">
                <a:solidFill>
                  <a:srgbClr val="004AAD"/>
                </a:solidFill>
                <a:latin typeface="Arial Bold"/>
                <a:ea typeface="Arial Bold"/>
                <a:cs typeface="Arial Bold"/>
                <a:sym typeface="Arial Bold"/>
              </a:rPr>
              <a:t>&lt;PROJE YOL HARİTASI&gt;</a:t>
            </a:r>
          </a:p>
        </p:txBody>
      </p:sp>
      <p:sp>
        <p:nvSpPr>
          <p:cNvPr id="4" name="TextBox 4"/>
          <p:cNvSpPr txBox="1"/>
          <p:nvPr/>
        </p:nvSpPr>
        <p:spPr>
          <a:xfrm>
            <a:off x="1295400" y="2156670"/>
            <a:ext cx="15316200" cy="6370014"/>
          </a:xfrm>
          <a:prstGeom prst="rect">
            <a:avLst/>
          </a:prstGeom>
        </p:spPr>
        <p:txBody>
          <a:bodyPr wrap="square" lIns="0" tIns="0" rIns="0" bIns="0" rtlCol="0" anchor="t">
            <a:spAutoFit/>
          </a:bodyPr>
          <a:lstStyle/>
          <a:p>
            <a:pPr algn="just">
              <a:lnSpc>
                <a:spcPts val="5039"/>
              </a:lnSpc>
            </a:pPr>
            <a:r>
              <a:rPr lang="tr-TR" sz="3599" dirty="0">
                <a:latin typeface="Times New Roman" panose="02020603050405020304" pitchFamily="18" charset="0"/>
                <a:ea typeface="Arial"/>
                <a:cs typeface="Times New Roman" panose="02020603050405020304" pitchFamily="18" charset="0"/>
                <a:sym typeface="Arial"/>
              </a:rPr>
              <a:t>Bu projeye ileride kaynak dilden alınan kod dosyasındaki içeriği anlamak ve onu hedef dile çevirip uygun dosya formatı haline getirme işlemi yapılmak isteniyor.</a:t>
            </a:r>
          </a:p>
          <a:p>
            <a:pPr algn="just">
              <a:lnSpc>
                <a:spcPts val="5039"/>
              </a:lnSpc>
            </a:pPr>
            <a:r>
              <a:rPr lang="tr-TR" sz="3600" dirty="0">
                <a:latin typeface="Times New Roman" panose="02020603050405020304" pitchFamily="18" charset="0"/>
                <a:cs typeface="Times New Roman" panose="02020603050405020304" pitchFamily="18" charset="0"/>
              </a:rPr>
              <a:t>Projemizin mevcut sürümünde belirli diller arasında çeviri yapılabilmektedir. Gelecekte, daha geniş bir dil yelpazesi sunmak için ek programlama dillerinin desteklenmesini planlıyoruz. Bu, kullanıcıların daha fazla dilde kod çevirme ihtiyaçlarını karşılamalarını sağlayacaktır.</a:t>
            </a:r>
          </a:p>
          <a:p>
            <a:pPr algn="just">
              <a:lnSpc>
                <a:spcPts val="5039"/>
              </a:lnSpc>
            </a:pPr>
            <a:r>
              <a:rPr lang="tr-TR" sz="3600" dirty="0">
                <a:latin typeface="Times New Roman" panose="02020603050405020304" pitchFamily="18" charset="0"/>
                <a:cs typeface="Times New Roman" panose="02020603050405020304" pitchFamily="18" charset="0"/>
              </a:rPr>
              <a:t>Kullanıcıların çeviri sürecindeki hataları kolayca tespit etmelerine ve düzeltmelerine yardımcı olacak gelişmiş hata ayıklama ve geri bildirim araçları eklemeyi planlıyoruz. Bu araçlar, hedef kodun kalitesini artıracak ve kullanıcı deneyimini iyileştirecektir.</a:t>
            </a:r>
            <a:endParaRPr lang="en-US" sz="3599" dirty="0">
              <a:latin typeface="Times New Roman" panose="02020603050405020304" pitchFamily="18" charset="0"/>
              <a:ea typeface="Arial"/>
              <a:cs typeface="Times New Roman" panose="02020603050405020304" pitchFamily="18" charset="0"/>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a:stretch>
          </a:blipFill>
        </p:spPr>
        <p:txBody>
          <a:bodyPr/>
          <a:lstStyle/>
          <a:p>
            <a:endParaRPr lang="tr-TR"/>
          </a:p>
        </p:txBody>
      </p:sp>
      <p:sp>
        <p:nvSpPr>
          <p:cNvPr id="3" name="TextBox 3"/>
          <p:cNvSpPr txBox="1"/>
          <p:nvPr/>
        </p:nvSpPr>
        <p:spPr>
          <a:xfrm>
            <a:off x="7416403" y="885825"/>
            <a:ext cx="3455194" cy="689610"/>
          </a:xfrm>
          <a:prstGeom prst="rect">
            <a:avLst/>
          </a:prstGeom>
        </p:spPr>
        <p:txBody>
          <a:bodyPr lIns="0" tIns="0" rIns="0" bIns="0" rtlCol="0" anchor="t">
            <a:spAutoFit/>
          </a:bodyPr>
          <a:lstStyle/>
          <a:p>
            <a:pPr algn="ctr">
              <a:lnSpc>
                <a:spcPts val="5039"/>
              </a:lnSpc>
            </a:pPr>
            <a:r>
              <a:rPr lang="en-US" sz="3599">
                <a:solidFill>
                  <a:srgbClr val="004AAD"/>
                </a:solidFill>
                <a:latin typeface="Arial Bold"/>
                <a:ea typeface="Arial Bold"/>
                <a:cs typeface="Arial Bold"/>
                <a:sym typeface="Arial Bold"/>
              </a:rPr>
              <a:t>&lt;DEMO VİDEO&gt;</a:t>
            </a:r>
          </a:p>
        </p:txBody>
      </p:sp>
      <p:sp>
        <p:nvSpPr>
          <p:cNvPr id="4" name="TextBox 4"/>
          <p:cNvSpPr txBox="1"/>
          <p:nvPr/>
        </p:nvSpPr>
        <p:spPr>
          <a:xfrm>
            <a:off x="4301040" y="2156670"/>
            <a:ext cx="9858077" cy="585930"/>
          </a:xfrm>
          <a:prstGeom prst="rect">
            <a:avLst/>
          </a:prstGeom>
        </p:spPr>
        <p:txBody>
          <a:bodyPr lIns="0" tIns="0" rIns="0" bIns="0" rtlCol="0" anchor="t">
            <a:spAutoFit/>
          </a:bodyPr>
          <a:lstStyle/>
          <a:p>
            <a:pPr algn="ctr">
              <a:lnSpc>
                <a:spcPts val="5039"/>
              </a:lnSpc>
            </a:pPr>
            <a:endParaRPr lang="en-US" sz="3599" dirty="0">
              <a:solidFill>
                <a:srgbClr val="004AAD"/>
              </a:solidFill>
              <a:latin typeface="Arial"/>
              <a:ea typeface="Arial"/>
              <a:cs typeface="Arial"/>
              <a:sym typeface="Arial"/>
            </a:endParaRPr>
          </a:p>
        </p:txBody>
      </p:sp>
      <p:pic>
        <p:nvPicPr>
          <p:cNvPr id="5" name="İsimsiz video ‐ Clipchamp ile yapıldı">
            <a:hlinkClick r:id="" action="ppaction://media"/>
            <a:extLst>
              <a:ext uri="{FF2B5EF4-FFF2-40B4-BE49-F238E27FC236}">
                <a16:creationId xmlns:a16="http://schemas.microsoft.com/office/drawing/2014/main" id="{44CA2577-7642-E9ED-C407-91747AEAA34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28800" y="1790700"/>
            <a:ext cx="14630400" cy="61110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91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1123325" y="3635861"/>
            <a:ext cx="16041351" cy="1576458"/>
          </a:xfrm>
          <a:prstGeom prst="rect">
            <a:avLst/>
          </a:prstGeom>
        </p:spPr>
        <p:txBody>
          <a:bodyPr lIns="0" tIns="0" rIns="0" bIns="0" rtlCol="0" anchor="t">
            <a:spAutoFit/>
          </a:bodyPr>
          <a:lstStyle/>
          <a:p>
            <a:pPr algn="ctr">
              <a:lnSpc>
                <a:spcPts val="12858"/>
              </a:lnSpc>
              <a:spcBef>
                <a:spcPct val="0"/>
              </a:spcBef>
            </a:pPr>
            <a:r>
              <a:rPr lang="en-US" sz="9184">
                <a:solidFill>
                  <a:srgbClr val="004AAD"/>
                </a:solidFill>
                <a:latin typeface="HK Modular"/>
                <a:ea typeface="HK Modular"/>
                <a:cs typeface="HK Modular"/>
                <a:sym typeface="HK Modular"/>
              </a:rPr>
              <a:t>TEŞEKKÜRLER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7873789" y="885825"/>
            <a:ext cx="2540422" cy="689610"/>
          </a:xfrm>
          <a:prstGeom prst="rect">
            <a:avLst/>
          </a:prstGeom>
        </p:spPr>
        <p:txBody>
          <a:bodyPr lIns="0" tIns="0" rIns="0" bIns="0" rtlCol="0" anchor="t">
            <a:spAutoFit/>
          </a:bodyPr>
          <a:lstStyle/>
          <a:p>
            <a:pPr algn="ctr">
              <a:lnSpc>
                <a:spcPts val="5039"/>
              </a:lnSpc>
            </a:pPr>
            <a:r>
              <a:rPr lang="en-US" sz="3599">
                <a:solidFill>
                  <a:srgbClr val="004AAD"/>
                </a:solidFill>
                <a:latin typeface="Arial Bold"/>
                <a:ea typeface="Arial Bold"/>
                <a:cs typeface="Arial Bold"/>
                <a:sym typeface="Arial Bold"/>
              </a:rPr>
              <a:t>&lt;EKİBİMİZ&gt;</a:t>
            </a:r>
          </a:p>
        </p:txBody>
      </p:sp>
      <p:sp>
        <p:nvSpPr>
          <p:cNvPr id="4" name="TextBox 4"/>
          <p:cNvSpPr txBox="1"/>
          <p:nvPr/>
        </p:nvSpPr>
        <p:spPr>
          <a:xfrm>
            <a:off x="2180984" y="2156670"/>
            <a:ext cx="14098191" cy="4436279"/>
          </a:xfrm>
          <a:prstGeom prst="rect">
            <a:avLst/>
          </a:prstGeom>
        </p:spPr>
        <p:txBody>
          <a:bodyPr lIns="0" tIns="0" rIns="0" bIns="0" rtlCol="0" anchor="t">
            <a:spAutoFit/>
          </a:bodyPr>
          <a:lstStyle/>
          <a:p>
            <a:pPr algn="ctr">
              <a:lnSpc>
                <a:spcPts val="5039"/>
              </a:lnSpc>
            </a:pPr>
            <a:r>
              <a:rPr lang="tr-TR" sz="3599" dirty="0">
                <a:solidFill>
                  <a:srgbClr val="004AAD"/>
                </a:solidFill>
                <a:latin typeface="Arial"/>
                <a:ea typeface="Arial"/>
                <a:cs typeface="Arial"/>
                <a:sym typeface="Arial"/>
              </a:rPr>
              <a:t>Hilal Akçakaya</a:t>
            </a:r>
          </a:p>
          <a:p>
            <a:pPr algn="ctr">
              <a:lnSpc>
                <a:spcPts val="5039"/>
              </a:lnSpc>
            </a:pPr>
            <a:endParaRPr lang="tr-TR" sz="3599" dirty="0">
              <a:latin typeface="Arial"/>
              <a:ea typeface="Arial"/>
              <a:cs typeface="Arial"/>
              <a:sym typeface="Arial"/>
            </a:endParaRPr>
          </a:p>
          <a:p>
            <a:pPr algn="just">
              <a:lnSpc>
                <a:spcPts val="5039"/>
              </a:lnSpc>
            </a:pPr>
            <a:r>
              <a:rPr lang="tr-TR" sz="3599" dirty="0">
                <a:latin typeface="Times New Roman" panose="02020603050405020304" pitchFamily="18" charset="0"/>
                <a:ea typeface="Arial"/>
                <a:cs typeface="Times New Roman" panose="02020603050405020304" pitchFamily="18" charset="0"/>
                <a:sym typeface="Arial"/>
              </a:rPr>
              <a:t>Konya Necmettin Erbakan Üniversitesi Bilgisayar Mühendisliğinden Temmuz 2024 tarihinde mezun oldu.</a:t>
            </a:r>
          </a:p>
          <a:p>
            <a:pPr algn="just">
              <a:lnSpc>
                <a:spcPts val="5039"/>
              </a:lnSpc>
            </a:pPr>
            <a:r>
              <a:rPr lang="tr-TR" sz="3599" dirty="0">
                <a:latin typeface="Times New Roman" panose="02020603050405020304" pitchFamily="18" charset="0"/>
                <a:ea typeface="Arial"/>
                <a:cs typeface="Times New Roman" panose="02020603050405020304" pitchFamily="18" charset="0"/>
                <a:sym typeface="Arial"/>
              </a:rPr>
              <a:t>Projenin tasarım, planlama, hataların giderilmesi, kodlama geliştirme aşamalarında geliştirme yaptı.</a:t>
            </a:r>
          </a:p>
          <a:p>
            <a:pPr algn="just">
              <a:lnSpc>
                <a:spcPts val="5039"/>
              </a:lnSpc>
            </a:pPr>
            <a:r>
              <a:rPr lang="tr-TR" sz="3599" dirty="0" err="1">
                <a:latin typeface="Times New Roman" panose="02020603050405020304" pitchFamily="18" charset="0"/>
                <a:ea typeface="Arial"/>
                <a:cs typeface="Times New Roman" panose="02020603050405020304" pitchFamily="18" charset="0"/>
                <a:sym typeface="Arial"/>
              </a:rPr>
              <a:t>Githup</a:t>
            </a:r>
            <a:r>
              <a:rPr lang="tr-TR" sz="3599" dirty="0">
                <a:latin typeface="Times New Roman" panose="02020603050405020304" pitchFamily="18" charset="0"/>
                <a:ea typeface="Arial"/>
                <a:cs typeface="Times New Roman" panose="02020603050405020304" pitchFamily="18" charset="0"/>
                <a:sym typeface="Arial"/>
              </a:rPr>
              <a:t> Repo: https://github.com/hilalkcky/YZ-KDCU</a:t>
            </a:r>
            <a:endParaRPr lang="en-US" sz="3599" dirty="0">
              <a:latin typeface="Times New Roman" panose="02020603050405020304" pitchFamily="18" charset="0"/>
              <a:ea typeface="Arial"/>
              <a:cs typeface="Times New Roman" panose="02020603050405020304" pitchFamily="18" charset="0"/>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6857777" y="885825"/>
            <a:ext cx="4572446" cy="689610"/>
          </a:xfrm>
          <a:prstGeom prst="rect">
            <a:avLst/>
          </a:prstGeom>
        </p:spPr>
        <p:txBody>
          <a:bodyPr lIns="0" tIns="0" rIns="0" bIns="0" rtlCol="0" anchor="t">
            <a:spAutoFit/>
          </a:bodyPr>
          <a:lstStyle/>
          <a:p>
            <a:pPr algn="ctr">
              <a:lnSpc>
                <a:spcPts val="5039"/>
              </a:lnSpc>
            </a:pPr>
            <a:r>
              <a:rPr lang="en-US" sz="3599" dirty="0">
                <a:solidFill>
                  <a:srgbClr val="004AAD"/>
                </a:solidFill>
                <a:latin typeface="Arial Bold"/>
                <a:ea typeface="Arial Bold"/>
                <a:cs typeface="Arial Bold"/>
                <a:sym typeface="Arial Bold"/>
              </a:rPr>
              <a:t>&lt;PROJENİN TANIMI&gt;</a:t>
            </a:r>
          </a:p>
        </p:txBody>
      </p:sp>
      <p:sp>
        <p:nvSpPr>
          <p:cNvPr id="4" name="TextBox 4"/>
          <p:cNvSpPr txBox="1"/>
          <p:nvPr/>
        </p:nvSpPr>
        <p:spPr>
          <a:xfrm>
            <a:off x="838200" y="2247900"/>
            <a:ext cx="16687800" cy="3877985"/>
          </a:xfrm>
          <a:prstGeom prst="rect">
            <a:avLst/>
          </a:prstGeom>
        </p:spPr>
        <p:txBody>
          <a:bodyPr wrap="square" lIns="0" tIns="0" rIns="0" bIns="0" rtlCol="0" anchor="t">
            <a:spAutoFit/>
          </a:bodyPr>
          <a:lstStyle/>
          <a:p>
            <a:pPr algn="just"/>
            <a:r>
              <a:rPr lang="tr-TR" sz="3600" dirty="0">
                <a:latin typeface="Times New Roman" panose="02020603050405020304" pitchFamily="18" charset="0"/>
                <a:cs typeface="Times New Roman" panose="02020603050405020304" pitchFamily="18" charset="0"/>
              </a:rPr>
              <a:t>Bu projede, farklı programlama dillerinde yazılmış kodların bir dilden diğerine etkin ve doğru bir şekilde çevrilmesi üzerine odaklanılmaktadır. Kod çevirme, yazılım geliştirme süreçlerinde çok önemli bir rol oynar, çünkü farklı dillerin birbirine uyumlu hale getirilmesi, yazılımın yeniden kullanımı kodlama dillerinde birbirine geçişler açısından kritik bir adımdır.</a:t>
            </a:r>
          </a:p>
          <a:p>
            <a:pPr algn="just"/>
            <a:r>
              <a:rPr lang="tr-TR" sz="3600" dirty="0">
                <a:latin typeface="Times New Roman" panose="02020603050405020304" pitchFamily="18" charset="0"/>
                <a:cs typeface="Times New Roman" panose="02020603050405020304" pitchFamily="18" charset="0"/>
              </a:rPr>
              <a:t>Projenin ana teması, kod çevirme sürecinde karşılaşılan zorlukları anlamak ve bu zorlukları aşmak için geliştirilmiş yöntemleri ve araçları incelemektir. </a:t>
            </a:r>
            <a:endParaRPr lang="en-US" sz="3599" dirty="0">
              <a:solidFill>
                <a:srgbClr val="004AAD"/>
              </a:solidFill>
              <a:latin typeface="Times New Roman" panose="02020603050405020304" pitchFamily="18" charset="0"/>
              <a:ea typeface="Arial"/>
              <a:cs typeface="Times New Roman" panose="02020603050405020304" pitchFamily="18" charset="0"/>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5334000" y="468380"/>
            <a:ext cx="7341022" cy="689610"/>
          </a:xfrm>
          <a:prstGeom prst="rect">
            <a:avLst/>
          </a:prstGeom>
        </p:spPr>
        <p:txBody>
          <a:bodyPr lIns="0" tIns="0" rIns="0" bIns="0" rtlCol="0" anchor="t">
            <a:spAutoFit/>
          </a:bodyPr>
          <a:lstStyle/>
          <a:p>
            <a:pPr algn="ctr">
              <a:lnSpc>
                <a:spcPts val="5039"/>
              </a:lnSpc>
            </a:pPr>
            <a:r>
              <a:rPr lang="en-US" sz="3599" dirty="0">
                <a:solidFill>
                  <a:srgbClr val="004AAD"/>
                </a:solidFill>
                <a:latin typeface="Arial Bold"/>
                <a:ea typeface="Arial Bold"/>
                <a:cs typeface="Arial Bold"/>
                <a:sym typeface="Arial Bold"/>
              </a:rPr>
              <a:t>&lt;PROJENİN SAĞLADIĞI ÇÖZÜM&gt;</a:t>
            </a:r>
          </a:p>
        </p:txBody>
      </p:sp>
      <p:sp>
        <p:nvSpPr>
          <p:cNvPr id="4" name="TextBox 4"/>
          <p:cNvSpPr txBox="1"/>
          <p:nvPr/>
        </p:nvSpPr>
        <p:spPr>
          <a:xfrm>
            <a:off x="1168645" y="1409700"/>
            <a:ext cx="15950710" cy="6401753"/>
          </a:xfrm>
          <a:prstGeom prst="rect">
            <a:avLst/>
          </a:prstGeom>
        </p:spPr>
        <p:txBody>
          <a:bodyPr wrap="square" lIns="0" tIns="0" rIns="0" bIns="0" rtlCol="0" anchor="t">
            <a:spAutoFit/>
          </a:bodyPr>
          <a:lstStyle/>
          <a:p>
            <a:r>
              <a:rPr lang="tr-TR" sz="3200" dirty="0">
                <a:latin typeface="Times New Roman" panose="02020603050405020304" pitchFamily="18" charset="0"/>
                <a:cs typeface="Times New Roman" panose="02020603050405020304" pitchFamily="18" charset="0"/>
              </a:rPr>
              <a:t>Kodlama dillerinin çevirme projesi, programlama dilleri arasındaki uyumsuzlukları gidermek ve kodun bir dilden diğerine anlamlı bir şekilde dönüştürülmesini sağlamak amacıyla geliştirilmiştir. </a:t>
            </a:r>
          </a:p>
          <a:p>
            <a:endParaRPr lang="tr-TR" sz="3200" dirty="0">
              <a:latin typeface="Times New Roman" panose="02020603050405020304" pitchFamily="18" charset="0"/>
              <a:cs typeface="Times New Roman" panose="02020603050405020304" pitchFamily="18" charset="0"/>
            </a:endParaRPr>
          </a:p>
          <a:p>
            <a:r>
              <a:rPr lang="tr-TR" sz="3200" dirty="0">
                <a:latin typeface="Times New Roman" panose="02020603050405020304" pitchFamily="18" charset="0"/>
                <a:cs typeface="Times New Roman" panose="02020603050405020304" pitchFamily="18" charset="0"/>
              </a:rPr>
              <a:t>Bu çözümden faydalanabilecek ana hedef kitleler şunlardır:</a:t>
            </a:r>
          </a:p>
          <a:p>
            <a:r>
              <a:rPr lang="tr-TR" sz="3200" dirty="0">
                <a:latin typeface="Times New Roman" panose="02020603050405020304" pitchFamily="18" charset="0"/>
                <a:cs typeface="Times New Roman" panose="02020603050405020304" pitchFamily="18" charset="0"/>
              </a:rPr>
              <a:t>Farklı programlama dilleri arasında geçiş yapmak zorunda kalan yazılım geliştiriciler, bu araçları kullanarak kodlarını hızlı ve doğru bir şekilde başka dillere çevirebilirler.</a:t>
            </a:r>
          </a:p>
          <a:p>
            <a:endParaRPr lang="tr-TR" sz="3200" dirty="0">
              <a:latin typeface="Times New Roman" panose="02020603050405020304" pitchFamily="18" charset="0"/>
              <a:cs typeface="Times New Roman" panose="02020603050405020304" pitchFamily="18" charset="0"/>
            </a:endParaRPr>
          </a:p>
          <a:p>
            <a:r>
              <a:rPr lang="tr-TR" sz="3200" dirty="0">
                <a:latin typeface="Times New Roman" panose="02020603050405020304" pitchFamily="18" charset="0"/>
                <a:cs typeface="Times New Roman" panose="02020603050405020304" pitchFamily="18" charset="0"/>
              </a:rPr>
              <a:t> Büyük ölçekli projelerde, kodun farklı platformlara ve dillere uyumlu hale getirilmesi gerekebilir. Şirketler ve kuruluşlar, bu çözümler sayesinde mevcut yazılımlarını farklı teknolojilere entegre edebilir ve sistemlerini modernize edebilirler.</a:t>
            </a:r>
          </a:p>
          <a:p>
            <a:endParaRPr lang="tr-TR" sz="3200" dirty="0">
              <a:latin typeface="Times New Roman" panose="02020603050405020304" pitchFamily="18" charset="0"/>
              <a:cs typeface="Times New Roman" panose="02020603050405020304" pitchFamily="18" charset="0"/>
            </a:endParaRPr>
          </a:p>
          <a:p>
            <a:r>
              <a:rPr lang="tr-TR" sz="3200" dirty="0">
                <a:latin typeface="Times New Roman" panose="02020603050405020304" pitchFamily="18" charset="0"/>
                <a:cs typeface="Times New Roman" panose="02020603050405020304" pitchFamily="18" charset="0"/>
              </a:rPr>
              <a:t>Kodlama dillerinin temel prensiplerini ve dönüşüm süreçlerini öğrenmek isteyen öğrenciler, bu projeden yararlanarak farklı diller arasındaki benzerlikleri ve farklılıkları daha iyi anlayabilirler.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2860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7149443" y="885825"/>
            <a:ext cx="3989115" cy="689610"/>
          </a:xfrm>
          <a:prstGeom prst="rect">
            <a:avLst/>
          </a:prstGeom>
        </p:spPr>
        <p:txBody>
          <a:bodyPr lIns="0" tIns="0" rIns="0" bIns="0" rtlCol="0" anchor="t">
            <a:spAutoFit/>
          </a:bodyPr>
          <a:lstStyle/>
          <a:p>
            <a:pPr algn="ctr">
              <a:lnSpc>
                <a:spcPts val="5039"/>
              </a:lnSpc>
            </a:pPr>
            <a:r>
              <a:rPr lang="en-US" sz="3599">
                <a:solidFill>
                  <a:srgbClr val="004AAD"/>
                </a:solidFill>
                <a:latin typeface="Arial Bold"/>
                <a:ea typeface="Arial Bold"/>
                <a:cs typeface="Arial Bold"/>
                <a:sym typeface="Arial Bold"/>
              </a:rPr>
              <a:t>&lt;PROJE İŞ AKIŞI&gt;</a:t>
            </a:r>
          </a:p>
        </p:txBody>
      </p:sp>
      <p:pic>
        <p:nvPicPr>
          <p:cNvPr id="6" name="Resim 5">
            <a:extLst>
              <a:ext uri="{FF2B5EF4-FFF2-40B4-BE49-F238E27FC236}">
                <a16:creationId xmlns:a16="http://schemas.microsoft.com/office/drawing/2014/main" id="{C2EBA3E6-2735-91E9-EAE7-81A11B348C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1486357"/>
            <a:ext cx="16535399" cy="731428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dirty="0"/>
          </a:p>
        </p:txBody>
      </p:sp>
      <p:sp>
        <p:nvSpPr>
          <p:cNvPr id="3" name="TextBox 3"/>
          <p:cNvSpPr txBox="1"/>
          <p:nvPr/>
        </p:nvSpPr>
        <p:spPr>
          <a:xfrm>
            <a:off x="7771842" y="885825"/>
            <a:ext cx="2744316" cy="689610"/>
          </a:xfrm>
          <a:prstGeom prst="rect">
            <a:avLst/>
          </a:prstGeom>
        </p:spPr>
        <p:txBody>
          <a:bodyPr lIns="0" tIns="0" rIns="0" bIns="0" rtlCol="0" anchor="t">
            <a:spAutoFit/>
          </a:bodyPr>
          <a:lstStyle/>
          <a:p>
            <a:pPr algn="ctr">
              <a:lnSpc>
                <a:spcPts val="5039"/>
              </a:lnSpc>
            </a:pPr>
            <a:r>
              <a:rPr lang="en-US" sz="3599">
                <a:solidFill>
                  <a:srgbClr val="004AAD"/>
                </a:solidFill>
                <a:latin typeface="Arial Bold"/>
                <a:ea typeface="Arial Bold"/>
                <a:cs typeface="Arial Bold"/>
                <a:sym typeface="Arial Bold"/>
              </a:rPr>
              <a:t>&lt;VERİ SETİ&gt;</a:t>
            </a:r>
          </a:p>
        </p:txBody>
      </p:sp>
      <p:sp>
        <p:nvSpPr>
          <p:cNvPr id="4" name="TextBox 4"/>
          <p:cNvSpPr txBox="1"/>
          <p:nvPr/>
        </p:nvSpPr>
        <p:spPr>
          <a:xfrm>
            <a:off x="838200" y="2156670"/>
            <a:ext cx="16840200" cy="6356740"/>
          </a:xfrm>
          <a:prstGeom prst="rect">
            <a:avLst/>
          </a:prstGeom>
        </p:spPr>
        <p:txBody>
          <a:bodyPr wrap="square" lIns="0" tIns="0" rIns="0" bIns="0" rtlCol="0" anchor="t">
            <a:spAutoFit/>
          </a:bodyPr>
          <a:lstStyle/>
          <a:p>
            <a:pPr algn="just">
              <a:lnSpc>
                <a:spcPts val="5039"/>
              </a:lnSpc>
            </a:pPr>
            <a:r>
              <a:rPr lang="en-US" sz="3599" dirty="0">
                <a:latin typeface="Arial"/>
                <a:ea typeface="Arial"/>
                <a:cs typeface="Arial"/>
                <a:sym typeface="Arial"/>
                <a:hlinkClick r:id="rId3"/>
              </a:rPr>
              <a:t>https://www.kaggle.com/datasets/amss10/javac-code-statements</a:t>
            </a:r>
            <a:r>
              <a:rPr lang="tr-TR" sz="3599" dirty="0">
                <a:latin typeface="Arial"/>
                <a:ea typeface="Arial"/>
                <a:cs typeface="Arial"/>
                <a:sym typeface="Arial"/>
              </a:rPr>
              <a:t>: Java-C# kod bloklarını içerir </a:t>
            </a:r>
            <a:r>
              <a:rPr lang="tr-TR" sz="3599" dirty="0" err="1">
                <a:latin typeface="Arial"/>
                <a:ea typeface="Arial"/>
                <a:cs typeface="Arial"/>
                <a:sym typeface="Arial"/>
              </a:rPr>
              <a:t>machine</a:t>
            </a:r>
            <a:r>
              <a:rPr lang="tr-TR" sz="3599" dirty="0">
                <a:latin typeface="Arial"/>
                <a:ea typeface="Arial"/>
                <a:cs typeface="Arial"/>
                <a:sym typeface="Arial"/>
              </a:rPr>
              <a:t> </a:t>
            </a:r>
            <a:r>
              <a:rPr lang="tr-TR" sz="3599" dirty="0" err="1">
                <a:latin typeface="Arial"/>
                <a:ea typeface="Arial"/>
                <a:cs typeface="Arial"/>
                <a:sym typeface="Arial"/>
              </a:rPr>
              <a:t>translation</a:t>
            </a:r>
            <a:r>
              <a:rPr lang="tr-TR" sz="3599" dirty="0">
                <a:latin typeface="Arial"/>
                <a:ea typeface="Arial"/>
                <a:cs typeface="Arial"/>
                <a:sym typeface="Arial"/>
              </a:rPr>
              <a:t> işleminde kullanılmıştır.</a:t>
            </a:r>
          </a:p>
          <a:p>
            <a:pPr algn="just">
              <a:lnSpc>
                <a:spcPts val="5039"/>
              </a:lnSpc>
            </a:pPr>
            <a:r>
              <a:rPr lang="en-US" sz="3599" dirty="0">
                <a:latin typeface="Arial"/>
                <a:ea typeface="Arial"/>
                <a:cs typeface="Arial"/>
                <a:sym typeface="Arial"/>
                <a:hlinkClick r:id="rId4"/>
              </a:rPr>
              <a:t>https://www.kaggle.com/datasets/eemanmajumder/the-leetcode-solution-dataset?select=database.csv</a:t>
            </a:r>
            <a:r>
              <a:rPr lang="tr-TR" sz="3599" dirty="0">
                <a:latin typeface="Arial"/>
                <a:ea typeface="Arial"/>
                <a:cs typeface="Arial"/>
                <a:sym typeface="Arial"/>
              </a:rPr>
              <a:t>: Python ve C++ kod bloklarını içerir. C++ veri setindeki i+1. eleman Python veri setindeki elemanla aynı kod sonucunu vermektedir. Bu yüzden C++ veri setinin ilk elemanı silinerek kod blokları uyumlu hale getirilmiştir.</a:t>
            </a:r>
          </a:p>
          <a:p>
            <a:pPr algn="just">
              <a:lnSpc>
                <a:spcPts val="5039"/>
              </a:lnSpc>
            </a:pPr>
            <a:r>
              <a:rPr lang="tr-TR" sz="3599" dirty="0">
                <a:latin typeface="Arial"/>
                <a:ea typeface="Arial"/>
                <a:cs typeface="Arial"/>
                <a:sym typeface="Arial"/>
              </a:rPr>
              <a:t>clean_java.csv / clean_cs.csv : Bu veri setleri kodları uygun çıktı olarak sunulabilmesi için kullanılmıştır. </a:t>
            </a:r>
            <a:r>
              <a:rPr lang="tr-TR" sz="3599" dirty="0" err="1">
                <a:latin typeface="Arial"/>
                <a:ea typeface="Arial"/>
                <a:cs typeface="Arial"/>
                <a:sym typeface="Arial"/>
              </a:rPr>
              <a:t>Sütünlarda</a:t>
            </a:r>
            <a:r>
              <a:rPr lang="tr-TR" sz="3599" dirty="0">
                <a:latin typeface="Arial"/>
                <a:ea typeface="Arial"/>
                <a:cs typeface="Arial"/>
                <a:sym typeface="Arial"/>
              </a:rPr>
              <a:t> ki noktalama işaretleri temizlenerek orijinal kolon ve temizlenmiş kolon birleştirilmiştir.</a:t>
            </a:r>
            <a:endParaRPr lang="en-US" sz="3599" dirty="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430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6019800" y="238839"/>
            <a:ext cx="5969496" cy="689610"/>
          </a:xfrm>
          <a:prstGeom prst="rect">
            <a:avLst/>
          </a:prstGeom>
        </p:spPr>
        <p:txBody>
          <a:bodyPr lIns="0" tIns="0" rIns="0" bIns="0" rtlCol="0" anchor="t">
            <a:spAutoFit/>
          </a:bodyPr>
          <a:lstStyle/>
          <a:p>
            <a:pPr algn="ctr">
              <a:lnSpc>
                <a:spcPts val="5039"/>
              </a:lnSpc>
            </a:pPr>
            <a:r>
              <a:rPr lang="en-US" sz="3599" dirty="0">
                <a:solidFill>
                  <a:srgbClr val="004AAD"/>
                </a:solidFill>
                <a:latin typeface="Arial Bold"/>
                <a:ea typeface="Arial Bold"/>
                <a:cs typeface="Arial Bold"/>
                <a:sym typeface="Arial Bold"/>
              </a:rPr>
              <a:t>&lt;YÖNTEM VE TEKNİKLER&gt;</a:t>
            </a:r>
          </a:p>
        </p:txBody>
      </p:sp>
      <p:sp>
        <p:nvSpPr>
          <p:cNvPr id="6" name="Rectangle 2">
            <a:extLst>
              <a:ext uri="{FF2B5EF4-FFF2-40B4-BE49-F238E27FC236}">
                <a16:creationId xmlns:a16="http://schemas.microsoft.com/office/drawing/2014/main" id="{3C4AF291-A1F1-C846-DA4F-F62D8F05499C}"/>
              </a:ext>
            </a:extLst>
          </p:cNvPr>
          <p:cNvSpPr>
            <a:spLocks noChangeArrowheads="1"/>
          </p:cNvSpPr>
          <p:nvPr/>
        </p:nvSpPr>
        <p:spPr bwMode="auto">
          <a:xfrm>
            <a:off x="381000" y="1910359"/>
            <a:ext cx="17754600" cy="6771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algn="just" eaLnBrk="0" fontAlgn="base" hangingPunct="0">
              <a:spcBef>
                <a:spcPct val="0"/>
              </a:spcBef>
              <a:spcAft>
                <a:spcPct val="0"/>
              </a:spcAft>
              <a:buAutoNum type="arabicPeriod"/>
            </a:pPr>
            <a:r>
              <a:rPr lang="tr-TR" sz="3200" b="1" dirty="0">
                <a:latin typeface="Times New Roman" panose="02020603050405020304" pitchFamily="18" charset="0"/>
                <a:cs typeface="Times New Roman" panose="02020603050405020304" pitchFamily="18" charset="0"/>
              </a:rPr>
              <a:t>Doğal Dil İşleme (NLP) Teknikleri:</a:t>
            </a:r>
          </a:p>
          <a:p>
            <a:pPr algn="just" eaLnBrk="0" fontAlgn="base" hangingPunct="0">
              <a:spcBef>
                <a:spcPct val="0"/>
              </a:spcBef>
              <a:spcAft>
                <a:spcPct val="0"/>
              </a:spcAft>
            </a:pPr>
            <a:endParaRPr lang="tr-TR" altLang="tr-TR" sz="3200" b="1" dirty="0">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tabLst/>
            </a:pPr>
            <a:r>
              <a:rPr kumimoji="0" lang="tr-TR" altLang="tr-TR" sz="3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Tokenizasyon</a:t>
            </a:r>
            <a:r>
              <a:rPr kumimoji="0" lang="tr-TR" altLang="tr-TR"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Projede,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Tokenizer</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sınıfı kullanılarak metinler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tokenlara</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(kelime veya sembol birimlerine) dönüştürülmüştür. Bu işlem, kaynak diller ve hedef diller  için ayrı ayrı gerçekleştirilmiş, her bir kelimeye bir indeks atanarak sayısal veriye dönüştürülmüştür.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Tokenizasyon</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dil işleme sürecinin temel adımlarından biridir ve modelin dilin yapısını anlamasına yardımcı olur.</a:t>
            </a:r>
          </a:p>
          <a:p>
            <a:pPr marL="0" marR="0" lvl="0" indent="0" algn="just" defTabSz="914400" rtl="0" eaLnBrk="0" fontAlgn="base" latinLnBrk="0" hangingPunct="0">
              <a:lnSpc>
                <a:spcPct val="100000"/>
              </a:lnSpc>
              <a:spcBef>
                <a:spcPct val="0"/>
              </a:spcBef>
              <a:spcAft>
                <a:spcPct val="0"/>
              </a:spcAft>
              <a:buClrTx/>
              <a:buSzTx/>
              <a:tabLst/>
            </a:pPr>
            <a:r>
              <a:rPr kumimoji="0" lang="tr-TR" altLang="tr-TR" sz="3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Pad</a:t>
            </a:r>
            <a:r>
              <a:rPr kumimoji="0" lang="tr-TR" altLang="tr-TR"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tr-TR" altLang="tr-TR" sz="3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Sequences</a:t>
            </a:r>
            <a:r>
              <a:rPr kumimoji="0" lang="tr-TR" altLang="tr-TR"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Çevirme işlemi için girilen dizilerin uzunluklarının normalize edilmesi gerekmektedir. Bu amaçla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pad_sequences</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fonksiyonu kullanılarak diziler, belirlenen maksimum uzunluklara göre sıfırlarla doldurulmuştur. Bu, farklı uzunluklardaki dizilerin aynı uzunlukta olmasını sağlar ve modelin eğitim sürecinde uyumsuzlukları ortadan kaldırır.</a:t>
            </a:r>
          </a:p>
          <a:p>
            <a:pPr marL="0" marR="0" lvl="0" indent="0" algn="just" defTabSz="914400" rtl="0" eaLnBrk="0" fontAlgn="base" latinLnBrk="0" hangingPunct="0">
              <a:lnSpc>
                <a:spcPct val="100000"/>
              </a:lnSpc>
              <a:spcBef>
                <a:spcPct val="0"/>
              </a:spcBef>
              <a:spcAft>
                <a:spcPct val="0"/>
              </a:spcAft>
              <a:buClrTx/>
              <a:buSzTx/>
              <a:tabLst/>
            </a:pPr>
            <a:r>
              <a:rPr kumimoji="0" lang="tr-TR" altLang="tr-TR" sz="3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One</a:t>
            </a:r>
            <a:r>
              <a:rPr kumimoji="0" lang="tr-TR" altLang="tr-TR"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-Hot </a:t>
            </a:r>
            <a:r>
              <a:rPr kumimoji="0" lang="tr-TR" altLang="tr-TR" sz="3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Encoding</a:t>
            </a:r>
            <a:r>
              <a:rPr kumimoji="0" lang="tr-TR" altLang="tr-TR"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to_categorical</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fonksiyonu kullanılarak, her bir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token</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için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one</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-hot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encoding</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uygulanmıştır. Bu yöntem, her kelimeyi bir vektöre dönüştürerek, modelin bu kelimeleri anlamasını ve işlemesini kolaylaştırır.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430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3" name="TextBox 3"/>
          <p:cNvSpPr txBox="1"/>
          <p:nvPr/>
        </p:nvSpPr>
        <p:spPr>
          <a:xfrm>
            <a:off x="6019800" y="238839"/>
            <a:ext cx="5969496" cy="689610"/>
          </a:xfrm>
          <a:prstGeom prst="rect">
            <a:avLst/>
          </a:prstGeom>
        </p:spPr>
        <p:txBody>
          <a:bodyPr lIns="0" tIns="0" rIns="0" bIns="0" rtlCol="0" anchor="t">
            <a:spAutoFit/>
          </a:bodyPr>
          <a:lstStyle/>
          <a:p>
            <a:pPr algn="ctr">
              <a:lnSpc>
                <a:spcPts val="5039"/>
              </a:lnSpc>
            </a:pPr>
            <a:r>
              <a:rPr lang="en-US" sz="3599" dirty="0">
                <a:solidFill>
                  <a:srgbClr val="004AAD"/>
                </a:solidFill>
                <a:latin typeface="Arial Bold"/>
                <a:ea typeface="Arial Bold"/>
                <a:cs typeface="Arial Bold"/>
                <a:sym typeface="Arial Bold"/>
              </a:rPr>
              <a:t>&lt;YÖNTEM VE TEKNİKLER&gt;</a:t>
            </a:r>
          </a:p>
        </p:txBody>
      </p:sp>
      <p:sp>
        <p:nvSpPr>
          <p:cNvPr id="6" name="Rectangle 2">
            <a:extLst>
              <a:ext uri="{FF2B5EF4-FFF2-40B4-BE49-F238E27FC236}">
                <a16:creationId xmlns:a16="http://schemas.microsoft.com/office/drawing/2014/main" id="{3C4AF291-A1F1-C846-DA4F-F62D8F05499C}"/>
              </a:ext>
            </a:extLst>
          </p:cNvPr>
          <p:cNvSpPr>
            <a:spLocks noChangeArrowheads="1"/>
          </p:cNvSpPr>
          <p:nvPr/>
        </p:nvSpPr>
        <p:spPr bwMode="auto">
          <a:xfrm>
            <a:off x="381000" y="1879581"/>
            <a:ext cx="17754600" cy="6832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endPar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tr-TR" altLang="tr-TR"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 Kullanılan Modeller:</a:t>
            </a:r>
            <a:endPar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tr-TR" altLang="tr-TR"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Sekans-İki-Sekans (Seq2Seq) Modeli:</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Projede, sekans-iki-sekans (Seq2Seq) modeli kullanılmıştır. Bu model, bir diziyi (örneğin, Java kodunu) başka bir diziyi (örneğin, C# kodunu) dönüştürmek için tasarlanmıştır. Seq2Seq modelinde iki ana bileşen bulunur:</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tr-TR" altLang="tr-TR"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Encoder (Kodlayıcı):</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tr-TR" altLang="tr-TR"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Embedding</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 LSTM katmanları içerir. </a:t>
            </a:r>
            <a:r>
              <a:rPr kumimoji="0" lang="tr-TR" altLang="tr-TR"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Embedding</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katmanı, her bir kelimeyi sürekli bir vektör uzayına dönüştürür, böylece model dilin sözdizimsel ve anlamsal özelliklerini öğrenebilir. LSTM katmanı ise zaman serisi verileri üzerinde uzun bağımlılıkları öğrenir.</a:t>
            </a:r>
          </a:p>
          <a:p>
            <a:pPr marL="457200" marR="0" lvl="1" indent="0" algn="just" defTabSz="914400" rtl="0" eaLnBrk="0" fontAlgn="base" latinLnBrk="0" hangingPunct="0">
              <a:lnSpc>
                <a:spcPct val="100000"/>
              </a:lnSpc>
              <a:spcBef>
                <a:spcPct val="0"/>
              </a:spcBef>
              <a:spcAft>
                <a:spcPct val="0"/>
              </a:spcAft>
              <a:buClrTx/>
              <a:buSzTx/>
              <a:buFontTx/>
              <a:buChar char="•"/>
              <a:tabLst/>
            </a:pPr>
            <a:r>
              <a:rPr kumimoji="0" lang="tr-TR" altLang="tr-TR" sz="2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Decoder</a:t>
            </a:r>
            <a:r>
              <a:rPr kumimoji="0" lang="tr-TR" altLang="tr-TR"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(Çözücü):</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tr-TR" altLang="tr-TR"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RepeatVector</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 LSTM katmanlarını içerir. </a:t>
            </a:r>
            <a:r>
              <a:rPr kumimoji="0" lang="tr-TR" altLang="tr-TR"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RepeatVector</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kodlayıcının çıkışını, hedef dilin uzunluğuna göre tekrarlar. LSTM katmanı, çevirme sürecindeki her adımda kelimelerin sırasını öğrenir. </a:t>
            </a:r>
            <a:r>
              <a:rPr kumimoji="0" lang="tr-TR" altLang="tr-TR"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TimeDistributed</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 Dense katmanları, her bir zaman adımında kelime tahmini yapar.</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tr-TR" altLang="tr-TR" sz="2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Random</a:t>
            </a:r>
            <a:r>
              <a:rPr kumimoji="0" lang="tr-TR" altLang="tr-TR"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tr-TR" altLang="tr-TR" sz="2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Forest</a:t>
            </a:r>
            <a:r>
              <a:rPr kumimoji="0" lang="tr-TR" altLang="tr-TR"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 TF-IDF Tabanlı Model:</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Projede ayrıca, metin sınıflandırma için </a:t>
            </a:r>
            <a:r>
              <a:rPr kumimoji="0" lang="tr-TR" altLang="tr-TR"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RandomForestClassifier</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 </a:t>
            </a:r>
            <a:r>
              <a:rPr kumimoji="0" lang="tr-TR" altLang="tr-TR"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TfidfVectorizer</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kullanılmıştır. </a:t>
            </a:r>
            <a:r>
              <a:rPr kumimoji="0" lang="tr-TR" altLang="tr-TR"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TfidfVectorizer</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metinlerin özelliklerini çıkarır ve ağırlıklar belirler. </a:t>
            </a:r>
            <a:r>
              <a:rPr kumimoji="0" lang="tr-TR" altLang="tr-TR"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RandomForestClassifier</a:t>
            </a:r>
            <a:r>
              <a:rPr kumimoji="0" lang="tr-TR" altLang="tr-TR"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bu özellikleri kullanarak metinleri sınıflandırır. Bu model, hedef dilin uygun formata getirilmesi için yapılmıştır.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488444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6079"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dirty="0"/>
          </a:p>
        </p:txBody>
      </p:sp>
      <p:sp>
        <p:nvSpPr>
          <p:cNvPr id="3" name="TextBox 3"/>
          <p:cNvSpPr txBox="1"/>
          <p:nvPr/>
        </p:nvSpPr>
        <p:spPr>
          <a:xfrm>
            <a:off x="4698616" y="885825"/>
            <a:ext cx="8890769" cy="689610"/>
          </a:xfrm>
          <a:prstGeom prst="rect">
            <a:avLst/>
          </a:prstGeom>
        </p:spPr>
        <p:txBody>
          <a:bodyPr lIns="0" tIns="0" rIns="0" bIns="0" rtlCol="0" anchor="t">
            <a:spAutoFit/>
          </a:bodyPr>
          <a:lstStyle/>
          <a:p>
            <a:pPr algn="ctr">
              <a:lnSpc>
                <a:spcPts val="5039"/>
              </a:lnSpc>
            </a:pPr>
            <a:r>
              <a:rPr lang="en-US" sz="3599">
                <a:solidFill>
                  <a:srgbClr val="004AAD"/>
                </a:solidFill>
                <a:latin typeface="Arial Bold"/>
                <a:ea typeface="Arial Bold"/>
                <a:cs typeface="Arial Bold"/>
                <a:sym typeface="Arial Bold"/>
              </a:rPr>
              <a:t>&lt;MODEL EĞİTİMİ VE DEĞERLENDİRME&gt;</a:t>
            </a:r>
          </a:p>
        </p:txBody>
      </p:sp>
      <p:sp>
        <p:nvSpPr>
          <p:cNvPr id="5" name="Rectangle 1">
            <a:extLst>
              <a:ext uri="{FF2B5EF4-FFF2-40B4-BE49-F238E27FC236}">
                <a16:creationId xmlns:a16="http://schemas.microsoft.com/office/drawing/2014/main" id="{3D5259A7-37EE-458D-D5B7-A5ECE2BF4934}"/>
              </a:ext>
            </a:extLst>
          </p:cNvPr>
          <p:cNvSpPr>
            <a:spLocks noChangeArrowheads="1"/>
          </p:cNvSpPr>
          <p:nvPr/>
        </p:nvSpPr>
        <p:spPr bwMode="auto">
          <a:xfrm rot="10800000" flipV="1">
            <a:off x="902548" y="2156670"/>
            <a:ext cx="16699651" cy="5139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tr-TR" altLang="tr-TR"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Model Eğitim Süreci:</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Seq2Seq modelinin eğitimi,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fit_generator</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fonksiyonu kullanılarak gerçekleştirilmiştir. Bu fonksiyon, veri kümesini küçük parçalara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batch</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ayırır ve modelin her bir parçada eğitim yapmasını sağlar. Modelin doğruluğu ve kaybı, eğitim ve doğrulama veri kümesi üzerinde değerlendirilmiştir.</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tr-TR" altLang="tr-TR"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Model Kaydetme ve Yükleme:</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Eğitim tamamlandıktan sonra, model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save</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fonksiyonu ile kaydedilmiştir. Kaydedilen model daha sonra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load_model</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fonksiyonu ile yüklenmiş ve tahminler yapılmıştır.</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tr-TR" altLang="tr-TR"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Tahmin ve Çeviri:</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Kodlama dillerini çevirme sürecinde, kullanıcıdan alınan kod örnekleri, uygun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tokenizasyon</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 </a:t>
            </a:r>
            <a:r>
              <a:rPr kumimoji="0" lang="tr-TR" altLang="tr-TR" sz="3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padding</a:t>
            </a:r>
            <a:r>
              <a:rPr kumimoji="0" lang="tr-TR" altLang="tr-TR" sz="3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işlemleri sonrasında model tarafından tahmin edilmiştir. Tahmin edilen diziler, hedef dildeki metinlere dönüştürülmüş ve kullanıcıya sunulmuştur.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TotalTime>
  <Words>1046</Words>
  <Application>Microsoft Office PowerPoint</Application>
  <PresentationFormat>Özel</PresentationFormat>
  <Paragraphs>53</Paragraphs>
  <Slides>13</Slides>
  <Notes>0</Notes>
  <HiddenSlides>0</HiddenSlides>
  <MMClips>1</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13</vt:i4>
      </vt:variant>
    </vt:vector>
  </HeadingPairs>
  <TitlesOfParts>
    <vt:vector size="19" baseType="lpstr">
      <vt:lpstr>Calibri</vt:lpstr>
      <vt:lpstr>HK Modular</vt:lpstr>
      <vt:lpstr>Arial Bold</vt:lpstr>
      <vt:lpstr>Times New Roman</vt:lpstr>
      <vt:lpstr>Arial</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Türkçe Doğal</dc:title>
  <cp:lastModifiedBy>hilal akçakaya</cp:lastModifiedBy>
  <cp:revision>6</cp:revision>
  <dcterms:created xsi:type="dcterms:W3CDTF">2006-08-16T00:00:00Z</dcterms:created>
  <dcterms:modified xsi:type="dcterms:W3CDTF">2024-08-09T09:22:52Z</dcterms:modified>
  <dc:identifier>DAGMfnWas5Q</dc:identifier>
</cp:coreProperties>
</file>

<file path=docProps/thumbnail.jpeg>
</file>